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4"/>
  </p:sldMasterIdLst>
  <p:notesMasterIdLst>
    <p:notesMasterId r:id="rId16"/>
  </p:notesMasterIdLst>
  <p:sldIdLst>
    <p:sldId id="272" r:id="rId5"/>
    <p:sldId id="280" r:id="rId6"/>
    <p:sldId id="274" r:id="rId7"/>
    <p:sldId id="273" r:id="rId8"/>
    <p:sldId id="276" r:id="rId9"/>
    <p:sldId id="277" r:id="rId10"/>
    <p:sldId id="278" r:id="rId11"/>
    <p:sldId id="279" r:id="rId12"/>
    <p:sldId id="281" r:id="rId13"/>
    <p:sldId id="282" r:id="rId14"/>
    <p:sldId id="28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9FFCF-94C1-4977-88B3-E48C9013FEB6}" type="datetimeFigureOut">
              <a:rPr lang="en-US" smtClean="0"/>
              <a:t>10/11/2022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E48D1-FA17-4B0C-9EED-C23B2F5000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3AE3-6165-477E-B4AC-9B3412918D61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24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C2EE-FFAF-4366-98C1-43C4CEFB55EF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451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83A05-EC24-455F-BFCB-2E55E407986A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8789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E9370-6BB7-4EF8-9E2D-9533872D284C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02838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3615-2EC9-4735-AD2E-D9457C5002CE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044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D6B3-3B41-49CE-98D5-AC9EE2F2F33D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6834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5171-AF6E-46EE-B462-69A57C481BD1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691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78F7C-C03F-4CF0-9FC1-0AB03D8F40F3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3560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AFDB6-9594-45AB-A1B6-CD0423EFC07A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248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CD63-1374-4A34-8074-9B66A788C7C8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861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F04E-7C36-4823-8C8B-35A5D008BA2E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60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FDC9-585F-41B3-9C7B-6446A15C1903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85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52F-1DAD-42D5-A23C-D4AEC11DFD15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696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47135-D7B7-4ADD-B6AD-D96D1D030C29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396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C6172-7614-4123-9FD1-084D61691C18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761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4FCD9-8A14-49F0-A39B-63DB602051B5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07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AD423-9581-4C2E-BC53-589648DAFB65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421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FB0BD-5465-47FB-B38A-091AC0FE3276}" type="datetime1">
              <a:rPr lang="en-US" smtClean="0"/>
              <a:t>10/11/2022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3856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</a:blip>
          <a:srcRect t="6572" b="9159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4" name="Rectangle 9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1980" cy="238760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Speaking portal project – team b</a:t>
            </a:r>
            <a:br>
              <a:rPr lang="en-US" dirty="0"/>
            </a:br>
            <a:r>
              <a:rPr lang="en-US" sz="2400" dirty="0"/>
              <a:t>Requirements presentation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5357" y="4796969"/>
            <a:ext cx="2590799" cy="2387601"/>
          </a:xfrm>
        </p:spPr>
        <p:txBody>
          <a:bodyPr>
            <a:normAutofit/>
          </a:bodyPr>
          <a:lstStyle/>
          <a:p>
            <a:pPr algn="l"/>
            <a:r>
              <a:rPr lang="en-US" sz="1400" b="1" dirty="0"/>
              <a:t>Team Members:</a:t>
            </a:r>
          </a:p>
          <a:p>
            <a:pPr algn="just"/>
            <a:r>
              <a:rPr lang="en-US" sz="1400" dirty="0"/>
              <a:t>Sarvagya Pandey</a:t>
            </a:r>
          </a:p>
          <a:p>
            <a:pPr algn="just"/>
            <a:r>
              <a:rPr lang="en-US" sz="1400" dirty="0"/>
              <a:t>Cooper Smith</a:t>
            </a:r>
          </a:p>
          <a:p>
            <a:pPr algn="just"/>
            <a:r>
              <a:rPr lang="en-US" sz="1400" dirty="0" err="1"/>
              <a:t>Mawanli</a:t>
            </a:r>
            <a:r>
              <a:rPr lang="en-US" sz="1400" dirty="0"/>
              <a:t> Cui</a:t>
            </a:r>
          </a:p>
          <a:p>
            <a:pPr algn="just"/>
            <a:r>
              <a:rPr lang="en-US" sz="1400" dirty="0"/>
              <a:t>Yash </a:t>
            </a:r>
            <a:r>
              <a:rPr lang="en-US" sz="1400" dirty="0" err="1"/>
              <a:t>Atreya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27089-2AB1-71C2-0E2A-FFF8A75CE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Choice of 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6C266-4375-FFF8-B5C8-11822D490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kern="100" dirty="0">
                <a:effectLst/>
                <a:latin typeface="Consolas" panose="020B0609020204030204" pitchFamily="49" charset="0"/>
                <a:ea typeface="等线" panose="02010600030101010101" pitchFamily="2" charset="-122"/>
                <a:cs typeface="Times New Roman" panose="02020603050405020304" pitchFamily="18" charset="0"/>
              </a:rPr>
              <a:t>Language of choice - Python.</a:t>
            </a:r>
          </a:p>
          <a:p>
            <a:r>
              <a:rPr lang="en-US" altLang="zh-CN" sz="2000" kern="100" dirty="0">
                <a:effectLst/>
                <a:latin typeface="Consolas" panose="020B0609020204030204" pitchFamily="49" charset="0"/>
                <a:ea typeface="等线" panose="02010600030101010101" pitchFamily="2" charset="-122"/>
                <a:cs typeface="Times New Roman" panose="02020603050405020304" pitchFamily="18" charset="0"/>
              </a:rPr>
              <a:t>Most of our group members are familiar with python.</a:t>
            </a:r>
          </a:p>
          <a:p>
            <a:r>
              <a:rPr lang="en-US" altLang="zh-CN" sz="2000" kern="100" dirty="0">
                <a:effectLst/>
                <a:latin typeface="Consolas" panose="020B0609020204030204" pitchFamily="49" charset="0"/>
                <a:ea typeface="等线" panose="02010600030101010101" pitchFamily="2" charset="-122"/>
                <a:cs typeface="Times New Roman" panose="02020603050405020304" pitchFamily="18" charset="0"/>
              </a:rPr>
              <a:t>It has a lot of Natural Language Processing libraries.</a:t>
            </a:r>
          </a:p>
          <a:p>
            <a:r>
              <a:rPr lang="en-US" altLang="zh-CN" sz="2000" kern="100" dirty="0">
                <a:effectLst/>
                <a:latin typeface="Consolas" panose="020B0609020204030204" pitchFamily="49" charset="0"/>
                <a:ea typeface="等线" panose="02010600030101010101" pitchFamily="2" charset="-122"/>
                <a:cs typeface="Times New Roman" panose="02020603050405020304" pitchFamily="18" charset="0"/>
              </a:rPr>
              <a:t>Ongoing research to determine the various frameworks that will be required.</a:t>
            </a:r>
            <a:endParaRPr lang="en-CA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821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6BCAE-CA86-59B5-A270-34C54A03F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Testing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AFCE4-88C7-DAA5-5AE5-BA36623F7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Consolas" panose="020B0609020204030204" pitchFamily="49" charset="0"/>
              </a:rPr>
              <a:t>Merging directly to main branch on GitHub prohibited.</a:t>
            </a:r>
          </a:p>
          <a:p>
            <a:r>
              <a:rPr lang="en-CA" dirty="0">
                <a:latin typeface="Consolas" panose="020B0609020204030204" pitchFamily="49" charset="0"/>
              </a:rPr>
              <a:t>Min. 2 approvals required for Pull requests.</a:t>
            </a:r>
          </a:p>
          <a:p>
            <a:r>
              <a:rPr lang="en-CA" dirty="0">
                <a:latin typeface="Consolas" panose="020B0609020204030204" pitchFamily="49" charset="0"/>
              </a:rPr>
              <a:t>Unit Testing</a:t>
            </a:r>
          </a:p>
          <a:p>
            <a:r>
              <a:rPr lang="en-CA" dirty="0">
                <a:latin typeface="Consolas" panose="020B0609020204030204" pitchFamily="49" charset="0"/>
              </a:rPr>
              <a:t>Continuous Integration through GitHub Actions workflows.</a:t>
            </a:r>
          </a:p>
          <a:p>
            <a:pPr marL="0" indent="0">
              <a:buNone/>
            </a:pPr>
            <a:endParaRPr lang="en-CA" dirty="0">
              <a:latin typeface="Consolas" panose="020B0609020204030204" pitchFamily="49" charset="0"/>
            </a:endParaRPr>
          </a:p>
          <a:p>
            <a:endParaRPr lang="en-CA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665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3FF7F-0DF2-D30B-61FD-04BCCE0CF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D8066-4765-60FE-E6B5-9A07B43BD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0" i="0" dirty="0">
                <a:effectLst/>
                <a:latin typeface="Consolas" panose="020B0609020204030204" pitchFamily="49" charset="0"/>
              </a:rPr>
              <a:t>An add-on to Kukarella’s existing web platform to pair with the company’s text-to-speec</a:t>
            </a:r>
            <a:r>
              <a:rPr lang="en-CA" dirty="0">
                <a:effectLst/>
                <a:latin typeface="Consolas" panose="020B0609020204030204" pitchFamily="49" charset="0"/>
              </a:rPr>
              <a:t>h(TTS)</a:t>
            </a:r>
            <a:r>
              <a:rPr lang="en-CA" b="0" i="0" dirty="0">
                <a:effectLst/>
                <a:latin typeface="Consolas" panose="020B0609020204030204" pitchFamily="49" charset="0"/>
              </a:rPr>
              <a:t> software.</a:t>
            </a:r>
          </a:p>
          <a:p>
            <a:pPr marL="0" indent="0">
              <a:buNone/>
            </a:pPr>
            <a:endParaRPr lang="en-CA" b="0" i="0" dirty="0">
              <a:effectLst/>
              <a:latin typeface="Consolas" panose="020B0609020204030204" pitchFamily="49" charset="0"/>
            </a:endParaRPr>
          </a:p>
          <a:p>
            <a:r>
              <a:rPr lang="en-CA" b="0" i="0" dirty="0">
                <a:effectLst/>
                <a:latin typeface="Consolas" panose="020B0609020204030204" pitchFamily="49" charset="0"/>
              </a:rPr>
              <a:t>Involves the generation of an animated video from a user-uploaded image of a person or character’s face narrating the given text.</a:t>
            </a:r>
          </a:p>
          <a:p>
            <a:pPr marL="0" indent="0">
              <a:buNone/>
            </a:pPr>
            <a:endParaRPr lang="en-CA" b="0" i="0" dirty="0">
              <a:effectLst/>
              <a:latin typeface="Consolas" panose="020B0609020204030204" pitchFamily="49" charset="0"/>
            </a:endParaRPr>
          </a:p>
          <a:p>
            <a:r>
              <a:rPr lang="en-CA" b="0" i="0" dirty="0">
                <a:effectLst/>
                <a:latin typeface="Consolas" panose="020B0609020204030204" pitchFamily="49" charset="0"/>
              </a:rPr>
              <a:t>Provides the user with an embeddable video file for download.</a:t>
            </a:r>
            <a:endParaRPr lang="en-CA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605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F097D-251D-AB00-FE17-5628CC381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Target user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17AF7-986E-2A95-B1B1-3CF6E1CD9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Consolas" panose="020B0609020204030204" pitchFamily="49" charset="0"/>
              </a:rPr>
              <a:t>Internet users for personal use.</a:t>
            </a:r>
          </a:p>
          <a:p>
            <a:pPr marL="0" indent="0">
              <a:buNone/>
            </a:pPr>
            <a:endParaRPr lang="en-CA" dirty="0">
              <a:latin typeface="Consolas" panose="020B0609020204030204" pitchFamily="49" charset="0"/>
            </a:endParaRPr>
          </a:p>
          <a:p>
            <a:r>
              <a:rPr lang="en-CA" dirty="0">
                <a:latin typeface="Consolas" panose="020B0609020204030204" pitchFamily="49" charset="0"/>
              </a:rPr>
              <a:t>Professional users  in fields such as education or technology for use in lectures, meetings, training etc.</a:t>
            </a:r>
          </a:p>
          <a:p>
            <a:endParaRPr lang="en-CA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713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91CC-1136-B4A7-AAD1-2B373A57D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765839"/>
            <a:ext cx="10353761" cy="1326321"/>
          </a:xfrm>
        </p:spPr>
        <p:txBody>
          <a:bodyPr/>
          <a:lstStyle/>
          <a:p>
            <a:r>
              <a:rPr lang="en-CA" dirty="0"/>
              <a:t>Project requirements</a:t>
            </a:r>
          </a:p>
        </p:txBody>
      </p:sp>
    </p:spTree>
    <p:extLst>
      <p:ext uri="{BB962C8B-B14F-4D97-AF65-F5344CB8AC3E}">
        <p14:creationId xmlns:p14="http://schemas.microsoft.com/office/powerpoint/2010/main" val="411162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35BF8-ACA3-BDBD-39E3-65FAD9DA9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74A3E-4FA5-0510-39F4-12537A2B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Accept input text either by submission through a text box, or by reading a text file of supported type uploaded by the user.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Accept one or more input images of supported file types uploaded by the user. 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Provide a list of available languages for the user to select from.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Provide a list of available voices for the user-selected language.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Request for speech file to be created through an API request.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Create animated 2D or 3D video based on user input and speech file.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Provide an embed link for the generated video and a button for the user to copy this link.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Provide user with an option to download the generated video. </a:t>
            </a:r>
            <a:endParaRPr lang="en-US" sz="1600" dirty="0">
              <a:effectLst/>
              <a:latin typeface="Consolas" panose="020B0609020204030204" pitchFamily="49" charset="0"/>
            </a:endParaRP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Reject user input and display appropriate error messages if unsupported file types are detected for text or image uploads.</a:t>
            </a:r>
            <a:endParaRPr lang="en-CA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158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251AB-F8A5-98FC-A832-24B286BC5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Non-functional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29C9E-1A35-A406-4AF5-17EA931F0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0" dirty="0">
                <a:effectLst/>
                <a:latin typeface="Consolas" panose="020B0609020204030204" pitchFamily="49" charset="0"/>
              </a:rPr>
              <a:t>Performance</a:t>
            </a:r>
            <a:r>
              <a:rPr lang="en-US" b="0" i="0" dirty="0">
                <a:effectLst/>
                <a:latin typeface="Consolas" panose="020B0609020204030204" pitchFamily="49" charset="0"/>
              </a:rPr>
              <a:t> – Portable software and fast generation of animated video.</a:t>
            </a:r>
          </a:p>
          <a:p>
            <a:r>
              <a:rPr lang="en-US" b="1" i="0" dirty="0">
                <a:effectLst/>
                <a:latin typeface="Consolas" panose="020B0609020204030204" pitchFamily="49" charset="0"/>
              </a:rPr>
              <a:t>Code Quality</a:t>
            </a:r>
            <a:r>
              <a:rPr lang="en-US" i="0" dirty="0"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effectLst/>
                <a:latin typeface="Consolas" panose="020B0609020204030204" pitchFamily="49" charset="0"/>
              </a:rPr>
              <a:t>– Code must be professionally formatted, linted and maintained.</a:t>
            </a:r>
          </a:p>
          <a:p>
            <a:r>
              <a:rPr lang="en-US" b="1" i="0" dirty="0">
                <a:effectLst/>
                <a:latin typeface="Consolas" panose="020B0609020204030204" pitchFamily="49" charset="0"/>
              </a:rPr>
              <a:t>Robustness</a:t>
            </a:r>
            <a:r>
              <a:rPr lang="en-US" b="0" i="0" dirty="0">
                <a:effectLst/>
                <a:latin typeface="Consolas" panose="020B0609020204030204" pitchFamily="49" charset="0"/>
              </a:rPr>
              <a:t> - Handles incorrect/invalid inputs.</a:t>
            </a:r>
          </a:p>
          <a:p>
            <a:r>
              <a:rPr lang="en-US" b="1" i="0" dirty="0">
                <a:effectLst/>
                <a:latin typeface="Consolas" panose="020B0609020204030204" pitchFamily="49" charset="0"/>
              </a:rPr>
              <a:t>Efficiency</a:t>
            </a:r>
            <a:r>
              <a:rPr lang="en-US" b="0" i="0" dirty="0">
                <a:effectLst/>
                <a:latin typeface="Consolas" panose="020B0609020204030204" pitchFamily="49" charset="0"/>
              </a:rPr>
              <a:t> - Maximum utilization of resources for fastest response times.</a:t>
            </a:r>
          </a:p>
          <a:p>
            <a:r>
              <a:rPr lang="en-US" b="1" i="0" dirty="0">
                <a:effectLst/>
                <a:latin typeface="Consolas" panose="020B0609020204030204" pitchFamily="49" charset="0"/>
              </a:rPr>
              <a:t>Accuracy</a:t>
            </a:r>
            <a:r>
              <a:rPr lang="en-US" b="0" i="0" dirty="0">
                <a:effectLst/>
                <a:latin typeface="Consolas" panose="020B0609020204030204" pitchFamily="49" charset="0"/>
              </a:rPr>
              <a:t> - Accurate syncing of animated video character to TTS audio.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60051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D4DBE-F70D-7602-9F6C-FB768A641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User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C0481-1DD2-A8FE-E632-442EADF5D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Users can enter the text that they want to convert either through typing or by uploading a text file.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Users submit the input image(s) by browsing their local files and uploading it.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Users can view a list containing all available languages for the audio and select their desired language.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Users can view a list containing all available voices for the selected language audio.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Users can play a test/sample for each voice and select based on their preferences.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Users can request the video to be generated by clicking on a confirmation button.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Users can view the generated video.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Users can copy the embed code/link for the generated video.</a:t>
            </a:r>
          </a:p>
          <a:p>
            <a:r>
              <a:rPr lang="en-US" sz="1600" b="0" i="0" dirty="0">
                <a:effectLst/>
                <a:latin typeface="Consolas" panose="020B0609020204030204" pitchFamily="49" charset="0"/>
              </a:rPr>
              <a:t>Users can download the generated video.</a:t>
            </a:r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1651118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41E82-42DB-CFEF-E9CD-CF4FCB3FD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Constraints and risks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5FEB3-27EC-662C-32DE-CD41442557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Consolas" panose="020B0609020204030204" pitchFamily="49" charset="0"/>
              </a:rPr>
              <a:t>Inexperience with animation and animation software.</a:t>
            </a:r>
          </a:p>
          <a:p>
            <a:r>
              <a:rPr lang="en-US" b="0" i="0" dirty="0">
                <a:effectLst/>
                <a:latin typeface="Consolas" panose="020B0609020204030204" pitchFamily="49" charset="0"/>
              </a:rPr>
              <a:t>Time constraints: Limited time to complete the project, students need to focus on other courses every week.</a:t>
            </a:r>
          </a:p>
          <a:p>
            <a:r>
              <a:rPr lang="en-US" b="0" i="0" dirty="0">
                <a:effectLst/>
                <a:latin typeface="Consolas" panose="020B0609020204030204" pitchFamily="49" charset="0"/>
              </a:rPr>
              <a:t>Poor team communication.</a:t>
            </a:r>
          </a:p>
          <a:p>
            <a:r>
              <a:rPr lang="en-US" b="0" i="0" dirty="0">
                <a:effectLst/>
                <a:latin typeface="Consolas" panose="020B0609020204030204" pitchFamily="49" charset="0"/>
              </a:rPr>
              <a:t>Animation quality not meeting client standards.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2999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6500F-5B60-2A80-7ACE-666009E4B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Data-flow diagram</a:t>
            </a:r>
          </a:p>
        </p:txBody>
      </p:sp>
      <p:pic>
        <p:nvPicPr>
          <p:cNvPr id="9" name="Content Placeholder 8" descr="Diagram">
            <a:extLst>
              <a:ext uri="{FF2B5EF4-FFF2-40B4-BE49-F238E27FC236}">
                <a16:creationId xmlns:a16="http://schemas.microsoft.com/office/drawing/2014/main" id="{90DB4CBB-55AD-08C4-88AF-6FB21F2761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7670" y="2095500"/>
            <a:ext cx="5987135" cy="3695700"/>
          </a:xfrm>
        </p:spPr>
      </p:pic>
    </p:spTree>
    <p:extLst>
      <p:ext uri="{BB962C8B-B14F-4D97-AF65-F5344CB8AC3E}">
        <p14:creationId xmlns:p14="http://schemas.microsoft.com/office/powerpoint/2010/main" val="25368274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</TotalTime>
  <Words>548</Words>
  <Application>Microsoft Office PowerPoint</Application>
  <PresentationFormat>Widescreen</PresentationFormat>
  <Paragraphs>59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Bookman Old Style</vt:lpstr>
      <vt:lpstr>Calibri</vt:lpstr>
      <vt:lpstr>Consolas</vt:lpstr>
      <vt:lpstr>Rockwell</vt:lpstr>
      <vt:lpstr>Damask</vt:lpstr>
      <vt:lpstr> Speaking portal project – team b Requirements presentation</vt:lpstr>
      <vt:lpstr>Project description</vt:lpstr>
      <vt:lpstr>Target user groups</vt:lpstr>
      <vt:lpstr>Project requirements</vt:lpstr>
      <vt:lpstr>Functional Requirements</vt:lpstr>
      <vt:lpstr>Non-functional requirements</vt:lpstr>
      <vt:lpstr>User requirements</vt:lpstr>
      <vt:lpstr>Constraints and risks</vt:lpstr>
      <vt:lpstr>Data-flow diagram</vt:lpstr>
      <vt:lpstr>Choice of tech stack</vt:lpstr>
      <vt:lpstr>Testing strategy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Requirements presentation</dc:title>
  <dc:creator>yotasonn@student.ubc.ca</dc:creator>
  <cp:lastModifiedBy>pandeys@student.ubc.ca</cp:lastModifiedBy>
  <cp:revision>3</cp:revision>
  <dcterms:created xsi:type="dcterms:W3CDTF">2022-10-12T05:45:52Z</dcterms:created>
  <dcterms:modified xsi:type="dcterms:W3CDTF">2022-10-12T06:51:48Z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